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Default Extension="pdf" ContentType="application/pd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Objects="1">
      <p:cViewPr varScale="1">
        <p:scale>
          <a:sx n="114" d="100"/>
          <a:sy n="114" d="100"/>
        </p:scale>
        <p:origin x="-14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1CD8-EF29-2844-8F8B-D4A5BD905767}" type="datetimeFigureOut">
              <a:rPr lang="en-US" smtClean="0"/>
              <a:pPr/>
              <a:t>3/23/11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E074B-9CE6-1F40-8912-3BA17555B1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df"/><Relationship Id="rId5" Type="http://schemas.openxmlformats.org/officeDocument/2006/relationships/image" Target="../media/image58.png"/><Relationship Id="rId6" Type="http://schemas.openxmlformats.org/officeDocument/2006/relationships/image" Target="../media/image59.pdf"/><Relationship Id="rId7" Type="http://schemas.openxmlformats.org/officeDocument/2006/relationships/image" Target="../media/image60.png"/><Relationship Id="rId8" Type="http://schemas.openxmlformats.org/officeDocument/2006/relationships/image" Target="../media/image61.pdf"/><Relationship Id="rId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d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df"/><Relationship Id="rId3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df"/><Relationship Id="rId3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df"/><Relationship Id="rId3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df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d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df"/><Relationship Id="rId3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d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d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df"/><Relationship Id="rId13" Type="http://schemas.openxmlformats.org/officeDocument/2006/relationships/image" Target="../media/image16.png"/><Relationship Id="rId14" Type="http://schemas.openxmlformats.org/officeDocument/2006/relationships/image" Target="../media/image17.pdf"/><Relationship Id="rId15" Type="http://schemas.openxmlformats.org/officeDocument/2006/relationships/image" Target="../media/image18.png"/><Relationship Id="rId16" Type="http://schemas.openxmlformats.org/officeDocument/2006/relationships/image" Target="../media/image19.pdf"/><Relationship Id="rId1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df"/><Relationship Id="rId3" Type="http://schemas.openxmlformats.org/officeDocument/2006/relationships/image" Target="../media/image6.png"/><Relationship Id="rId4" Type="http://schemas.openxmlformats.org/officeDocument/2006/relationships/image" Target="../media/image7.pdf"/><Relationship Id="rId5" Type="http://schemas.openxmlformats.org/officeDocument/2006/relationships/image" Target="../media/image8.png"/><Relationship Id="rId6" Type="http://schemas.openxmlformats.org/officeDocument/2006/relationships/image" Target="../media/image9.pdf"/><Relationship Id="rId7" Type="http://schemas.openxmlformats.org/officeDocument/2006/relationships/image" Target="../media/image10.png"/><Relationship Id="rId8" Type="http://schemas.openxmlformats.org/officeDocument/2006/relationships/image" Target="../media/image11.pdf"/><Relationship Id="rId9" Type="http://schemas.openxmlformats.org/officeDocument/2006/relationships/image" Target="../media/image12.png"/><Relationship Id="rId10" Type="http://schemas.openxmlformats.org/officeDocument/2006/relationships/image" Target="../media/image13.pd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df"/><Relationship Id="rId5" Type="http://schemas.openxmlformats.org/officeDocument/2006/relationships/image" Target="../media/image24.png"/><Relationship Id="rId6" Type="http://schemas.openxmlformats.org/officeDocument/2006/relationships/image" Target="../media/image25.pdf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d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df"/><Relationship Id="rId5" Type="http://schemas.openxmlformats.org/officeDocument/2006/relationships/image" Target="../media/image30.png"/><Relationship Id="rId6" Type="http://schemas.openxmlformats.org/officeDocument/2006/relationships/image" Target="../media/image31.pdf"/><Relationship Id="rId7" Type="http://schemas.openxmlformats.org/officeDocument/2006/relationships/image" Target="../media/image32.png"/><Relationship Id="rId8" Type="http://schemas.openxmlformats.org/officeDocument/2006/relationships/image" Target="../media/image33.pdf"/><Relationship Id="rId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d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df"/><Relationship Id="rId5" Type="http://schemas.openxmlformats.org/officeDocument/2006/relationships/image" Target="../media/image38.png"/><Relationship Id="rId6" Type="http://schemas.openxmlformats.org/officeDocument/2006/relationships/image" Target="../media/image27.pdf"/><Relationship Id="rId7" Type="http://schemas.openxmlformats.org/officeDocument/2006/relationships/image" Target="../media/image28.png"/><Relationship Id="rId8" Type="http://schemas.openxmlformats.org/officeDocument/2006/relationships/image" Target="../media/image39.pdf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d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df"/><Relationship Id="rId5" Type="http://schemas.openxmlformats.org/officeDocument/2006/relationships/image" Target="../media/image44.png"/><Relationship Id="rId6" Type="http://schemas.openxmlformats.org/officeDocument/2006/relationships/image" Target="../media/image5.pdf"/><Relationship Id="rId7" Type="http://schemas.openxmlformats.org/officeDocument/2006/relationships/image" Target="../media/image6.png"/><Relationship Id="rId8" Type="http://schemas.openxmlformats.org/officeDocument/2006/relationships/image" Target="../media/image45.pdf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d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df"/><Relationship Id="rId5" Type="http://schemas.openxmlformats.org/officeDocument/2006/relationships/image" Target="../media/image50.png"/><Relationship Id="rId6" Type="http://schemas.openxmlformats.org/officeDocument/2006/relationships/image" Target="../media/image51.pdf"/><Relationship Id="rId7" Type="http://schemas.openxmlformats.org/officeDocument/2006/relationships/image" Target="../media/image52.png"/><Relationship Id="rId8" Type="http://schemas.openxmlformats.org/officeDocument/2006/relationships/image" Target="../media/image53.pdf"/><Relationship Id="rId9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d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Active SLAM in Structured Environments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295400"/>
          </a:xfrm>
        </p:spPr>
        <p:txBody>
          <a:bodyPr/>
          <a:lstStyle/>
          <a:p>
            <a:r>
              <a:rPr lang="en-US" dirty="0" smtClean="0"/>
              <a:t>Cindy Leung, </a:t>
            </a:r>
            <a:r>
              <a:rPr lang="en-US" dirty="0" err="1" smtClean="0"/>
              <a:t>Shoudong</a:t>
            </a:r>
            <a:r>
              <a:rPr lang="en-US" dirty="0" smtClean="0"/>
              <a:t> Huang and </a:t>
            </a:r>
            <a:r>
              <a:rPr lang="en-US" dirty="0" err="1" smtClean="0"/>
              <a:t>Gamini</a:t>
            </a:r>
            <a:r>
              <a:rPr lang="en-US" dirty="0" smtClean="0"/>
              <a:t> </a:t>
            </a:r>
            <a:r>
              <a:rPr lang="en-US" dirty="0" err="1" smtClean="0"/>
              <a:t>Dissanayake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51816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Presented by: Arvind Pereira for the CS-599 – Sequential Decision Making in Robotics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Data-Association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Performed by extracting EKF state and covariance from </a:t>
            </a:r>
            <a:r>
              <a:rPr lang="en-US" dirty="0" err="1" smtClean="0"/>
              <a:t>iSAM</a:t>
            </a:r>
            <a:r>
              <a:rPr lang="en-US" dirty="0" smtClean="0"/>
              <a:t> state vector        and A</a:t>
            </a:r>
          </a:p>
          <a:p>
            <a:r>
              <a:rPr lang="en-US" dirty="0" smtClean="0"/>
              <a:t>To get the covariance P</a:t>
            </a:r>
          </a:p>
          <a:p>
            <a:pPr lvl="1"/>
            <a:r>
              <a:rPr lang="en-US" dirty="0" smtClean="0"/>
              <a:t>Find the information matrix</a:t>
            </a:r>
          </a:p>
          <a:p>
            <a:pPr lvl="1"/>
            <a:r>
              <a:rPr lang="en-US" dirty="0" smtClean="0"/>
              <a:t> Compute Covariance</a:t>
            </a:r>
            <a:endParaRPr lang="en-US" dirty="0" smtClean="0"/>
          </a:p>
          <a:p>
            <a:r>
              <a:rPr lang="en-US" dirty="0" smtClean="0"/>
              <a:t>The EKF state and its covariance              are extracted using the current robot pose and all features. Using these values, standard nearest neighbor method is applied for data-association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    </a:t>
            </a:r>
            <a:endParaRPr lang="en-US" dirty="0"/>
          </a:p>
        </p:txBody>
      </p:sp>
      <p:pic>
        <p:nvPicPr>
          <p:cNvPr id="4" name="Picture 3" descr="iSAM_StateVec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495800" y="1981200"/>
            <a:ext cx="609600" cy="562708"/>
          </a:xfrm>
          <a:prstGeom prst="rect">
            <a:avLst/>
          </a:prstGeom>
        </p:spPr>
      </p:pic>
      <p:pic>
        <p:nvPicPr>
          <p:cNvPr id="5" name="Picture 4" descr="InformationMatrix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029200" y="2681416"/>
            <a:ext cx="1524000" cy="823784"/>
          </a:xfrm>
          <a:prstGeom prst="rect">
            <a:avLst/>
          </a:prstGeom>
        </p:spPr>
      </p:pic>
      <p:pic>
        <p:nvPicPr>
          <p:cNvPr id="6" name="Picture 5" descr="CovarianceFromInformationMatrix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5105400" y="3162300"/>
            <a:ext cx="1351280" cy="723900"/>
          </a:xfrm>
          <a:prstGeom prst="rect">
            <a:avLst/>
          </a:prstGeom>
        </p:spPr>
      </p:pic>
      <p:pic>
        <p:nvPicPr>
          <p:cNvPr id="7" name="Picture 6" descr="EKF_Covarianc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5969000" y="3737264"/>
            <a:ext cx="889000" cy="6061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Planning (1)- MPC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Primary objective is to minimize the uncertainty of the estimate</a:t>
            </a:r>
          </a:p>
          <a:p>
            <a:r>
              <a:rPr lang="en-US" dirty="0" smtClean="0"/>
              <a:t>Cannot use Optimal control with fixed models due to uncertainties!</a:t>
            </a:r>
          </a:p>
          <a:p>
            <a:r>
              <a:rPr lang="en-US" dirty="0" smtClean="0"/>
              <a:t>Model Predictive Control (MPC) with an attractor is used as the optimization strategy</a:t>
            </a:r>
          </a:p>
          <a:p>
            <a:r>
              <a:rPr lang="en-US" dirty="0" smtClean="0"/>
              <a:t>Multi-step control optimization for MPC uses EKF algorithm while current estimate for MPC comes from </a:t>
            </a:r>
            <a:r>
              <a:rPr lang="en-US" dirty="0" err="1" smtClean="0"/>
              <a:t>iSAM</a:t>
            </a:r>
            <a:endParaRPr lang="en-US" dirty="0"/>
          </a:p>
        </p:txBody>
      </p:sp>
      <p:pic>
        <p:nvPicPr>
          <p:cNvPr id="4" name="Picture 3" descr="MPC_OptimizationCostFun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0" y="3048000"/>
            <a:ext cx="36957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Planning (1)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Obstacle avoidance is performed by using the current laser scan and doesn’t rely upon the SLAM output (since not all obstacles are necessarily lines!)</a:t>
            </a:r>
          </a:p>
          <a:p>
            <a:r>
              <a:rPr lang="en-US" dirty="0" smtClean="0"/>
              <a:t>Makes sense because the range of the sensor  is much larger than the planning horizon of the robot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 segment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control is based upon Information gain, and hence needs a means of predicting line segments which might be observed</a:t>
            </a:r>
          </a:p>
          <a:p>
            <a:r>
              <a:rPr lang="en-US" dirty="0" smtClean="0"/>
              <a:t>Can be done using the predicted robot pose and the line segments</a:t>
            </a:r>
          </a:p>
          <a:p>
            <a:r>
              <a:rPr lang="en-US" dirty="0" smtClean="0"/>
              <a:t>If robot is predicted to observe an adequate number of sensor measurements to an estimated line feature, that line is observed!</a:t>
            </a:r>
          </a:p>
          <a:p>
            <a:r>
              <a:rPr lang="en-US" dirty="0" smtClean="0"/>
              <a:t>Covariance of the predicted line observation is predicted by simulating noises in range measurements associated with the line feature</a:t>
            </a:r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Planning (2) - Attractor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Attractor is a virtual point feature</a:t>
            </a:r>
          </a:p>
          <a:p>
            <a:r>
              <a:rPr lang="en-US" dirty="0" smtClean="0"/>
              <a:t>Attractor leads the robot toward a reference point where the robot should be heading to</a:t>
            </a:r>
          </a:p>
          <a:p>
            <a:r>
              <a:rPr lang="en-US" dirty="0" smtClean="0"/>
              <a:t>It is placed at the first cell on the occupancy grid which is visible to the robot</a:t>
            </a:r>
          </a:p>
          <a:p>
            <a:endParaRPr lang="en-US" dirty="0"/>
          </a:p>
        </p:txBody>
      </p:sp>
      <p:pic>
        <p:nvPicPr>
          <p:cNvPr id="4" name="Picture 3" descr="AttractorPlacemen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23999" y="4572000"/>
            <a:ext cx="6246055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Point for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occupancy grid is also used to determine frontiers for exploration and traversable areas</a:t>
            </a:r>
          </a:p>
          <a:p>
            <a:r>
              <a:rPr lang="en-US" dirty="0" smtClean="0"/>
              <a:t>A reference point for localization is one used in the explore state when frontier points are extracted from the occupancy grid</a:t>
            </a:r>
          </a:p>
          <a:p>
            <a:r>
              <a:rPr lang="en-US" dirty="0" smtClean="0"/>
              <a:t>The frontier region is selected based upon minimum absolute bearing to the robot – used to minimize turning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Point for Localization and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Reference point for localization is usually a well defined feature</a:t>
            </a:r>
          </a:p>
          <a:p>
            <a:r>
              <a:rPr lang="en-US" dirty="0" smtClean="0"/>
              <a:t>Mapping reference points are those with poorly defined features</a:t>
            </a:r>
          </a:p>
          <a:p>
            <a:r>
              <a:rPr lang="en-US" dirty="0" smtClean="0"/>
              <a:t>Determined by </a:t>
            </a:r>
            <a:r>
              <a:rPr lang="en-US" dirty="0" err="1" smtClean="0"/>
              <a:t>thresholding</a:t>
            </a:r>
            <a:r>
              <a:rPr lang="en-US" dirty="0" smtClean="0"/>
              <a:t> </a:t>
            </a:r>
            <a:r>
              <a:rPr lang="en-US" dirty="0" err="1" smtClean="0"/>
              <a:t>covariances</a:t>
            </a:r>
            <a:r>
              <a:rPr lang="en-US" dirty="0" smtClean="0"/>
              <a:t> of features of interest</a:t>
            </a:r>
          </a:p>
          <a:p>
            <a:r>
              <a:rPr lang="en-US" dirty="0" smtClean="0"/>
              <a:t>Once a group of potential reference points are obtained, the distance transform is computed for the occupancy grid map and the reference point is selected based upon minimum traversable distance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/>
          </a:p>
        </p:txBody>
      </p:sp>
      <p:pic>
        <p:nvPicPr>
          <p:cNvPr id="4" name="Content Placeholder 3" descr="SimulationResult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828800" y="945393"/>
            <a:ext cx="5607050" cy="5988807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of MPC+A, MPC and RS</a:t>
            </a:r>
            <a:endParaRPr lang="en-US" dirty="0"/>
          </a:p>
        </p:txBody>
      </p:sp>
      <p:pic>
        <p:nvPicPr>
          <p:cNvPr id="4" name="Content Placeholder 3" descr="SimulationResults2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09600" y="2251470"/>
            <a:ext cx="7664660" cy="2309019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pic>
        <p:nvPicPr>
          <p:cNvPr id="4" name="Content Placeholder 3" descr="ExperimentalResult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251268" y="3761581"/>
            <a:ext cx="6444932" cy="3020219"/>
          </a:xfrm>
        </p:spPr>
      </p:pic>
      <p:pic>
        <p:nvPicPr>
          <p:cNvPr id="5" name="Picture 4" descr="RealExperimentalSetu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41427" y="1143000"/>
            <a:ext cx="3511973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SLAM 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Plan a trajectory for the robot </a:t>
            </a:r>
            <a:r>
              <a:rPr lang="en-US" dirty="0" smtClean="0"/>
              <a:t>such that </a:t>
            </a:r>
            <a:r>
              <a:rPr lang="en-US" dirty="0" smtClean="0"/>
              <a:t>:</a:t>
            </a:r>
          </a:p>
          <a:p>
            <a:r>
              <a:rPr lang="en-US" dirty="0" smtClean="0"/>
              <a:t>Line features in the environment can be estimated accurately and efficiently</a:t>
            </a:r>
          </a:p>
          <a:p>
            <a:r>
              <a:rPr lang="en-US" dirty="0" smtClean="0"/>
              <a:t>Requires an estimation algorithm for line features and robot poses using the observations and process information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 and Timing characteristics</a:t>
            </a:r>
            <a:endParaRPr lang="en-US" dirty="0"/>
          </a:p>
        </p:txBody>
      </p:sp>
      <p:pic>
        <p:nvPicPr>
          <p:cNvPr id="4" name="Content Placeholder 3" descr="LoopAndTiming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85800" y="1981200"/>
            <a:ext cx="7776972" cy="32004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Active SLAM in this work is performed using “line features” as opposed to “point features”</a:t>
            </a:r>
          </a:p>
          <a:p>
            <a:r>
              <a:rPr lang="en-US" dirty="0" smtClean="0"/>
              <a:t>Equation of line used:</a:t>
            </a:r>
          </a:p>
          <a:p>
            <a:r>
              <a:rPr lang="en-US" dirty="0" smtClean="0"/>
              <a:t>For each line feature, several line segments may be found, and stored as:</a:t>
            </a:r>
          </a:p>
          <a:p>
            <a:r>
              <a:rPr lang="en-US" dirty="0" smtClean="0"/>
              <a:t>Array stored but not included in SLAM state vector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LineEqu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419600" y="2438400"/>
            <a:ext cx="2971800" cy="685800"/>
          </a:xfrm>
          <a:prstGeom prst="rect">
            <a:avLst/>
          </a:prstGeom>
        </p:spPr>
      </p:pic>
      <p:pic>
        <p:nvPicPr>
          <p:cNvPr id="5" name="Picture 4" descr="LineSegmentArray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724400" y="3522133"/>
            <a:ext cx="3200400" cy="59266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Observation Model is: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GeneralObservationMode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2590800" y="3564470"/>
            <a:ext cx="2879039" cy="838201"/>
          </a:xfrm>
          <a:prstGeom prst="rect">
            <a:avLst/>
          </a:prstGeom>
        </p:spPr>
      </p:pic>
      <p:pic>
        <p:nvPicPr>
          <p:cNvPr id="5" name="Picture 4" descr="alphaKlo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666999" y="2929469"/>
            <a:ext cx="633411" cy="482599"/>
          </a:xfrm>
          <a:prstGeom prst="rect">
            <a:avLst/>
          </a:prstGeom>
        </p:spPr>
      </p:pic>
      <p:pic>
        <p:nvPicPr>
          <p:cNvPr id="6" name="Picture 5" descr="dKloca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200400" y="2954868"/>
            <a:ext cx="609600" cy="4572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rot="16200000" flipV="1">
            <a:off x="2628900" y="3526370"/>
            <a:ext cx="4572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2869405" y="3362065"/>
            <a:ext cx="457200" cy="404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RobotPos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3810000" y="2294467"/>
            <a:ext cx="1219200" cy="74506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rot="5400000" flipH="1" flipV="1">
            <a:off x="3738032" y="3416302"/>
            <a:ext cx="75353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JthLineFeatur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0"/>
              <a:stretch>
                <a:fillRect/>
              </a:stretch>
            </p:blipFill>
          </mc:Choice>
          <mc:Fallback>
            <p:blipFill>
              <a:blip r:embed="rId11"/>
              <a:stretch>
                <a:fillRect/>
              </a:stretch>
            </p:blipFill>
          </mc:Fallback>
        </mc:AlternateContent>
        <p:spPr>
          <a:xfrm>
            <a:off x="5029200" y="2438400"/>
            <a:ext cx="1586753" cy="4572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rot="5400000" flipH="1" flipV="1">
            <a:off x="4453387" y="3041312"/>
            <a:ext cx="814656" cy="641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measurementNois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2"/>
              <a:stretch>
                <a:fillRect/>
              </a:stretch>
            </p:blipFill>
          </mc:Choice>
          <mc:Fallback>
            <p:blipFill>
              <a:blip r:embed="rId13"/>
              <a:stretch>
                <a:fillRect/>
              </a:stretch>
            </p:blipFill>
          </mc:Fallback>
        </mc:AlternateContent>
        <p:spPr>
          <a:xfrm>
            <a:off x="5791200" y="3048000"/>
            <a:ext cx="1490980" cy="514131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4" idx="3"/>
          </p:cNvCxnSpPr>
          <p:nvPr/>
        </p:nvCxnSpPr>
        <p:spPr>
          <a:xfrm flipV="1">
            <a:off x="5469839" y="3412068"/>
            <a:ext cx="745490" cy="571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Case1ObsMode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4"/>
              <a:stretch>
                <a:fillRect/>
              </a:stretch>
            </p:blipFill>
          </mc:Choice>
          <mc:Fallback>
            <p:blipFill>
              <a:blip r:embed="rId15"/>
              <a:stretch>
                <a:fillRect/>
              </a:stretch>
            </p:blipFill>
          </mc:Fallback>
        </mc:AlternateContent>
        <p:spPr>
          <a:xfrm>
            <a:off x="0" y="4572000"/>
            <a:ext cx="4651556" cy="1436195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  <p:pic>
        <p:nvPicPr>
          <p:cNvPr id="34" name="Picture 33" descr="Case2ObsMode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6"/>
              <a:stretch>
                <a:fillRect/>
              </a:stretch>
            </p:blipFill>
          </mc:Choice>
          <mc:Fallback>
            <p:blipFill>
              <a:blip r:embed="rId17"/>
              <a:stretch>
                <a:fillRect/>
              </a:stretch>
            </p:blipFill>
          </mc:Fallback>
        </mc:AlternateContent>
        <p:spPr>
          <a:xfrm>
            <a:off x="4724400" y="4572000"/>
            <a:ext cx="4343400" cy="1492446"/>
          </a:xfrm>
          <a:prstGeom prst="rect">
            <a:avLst/>
          </a:prstGeom>
          <a:ln w="12700" cmpd="sng">
            <a:solidFill>
              <a:schemeClr val="tx1"/>
            </a:solidFill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Model</a:t>
            </a:r>
            <a:endParaRPr lang="en-US" dirty="0"/>
          </a:p>
        </p:txBody>
      </p:sp>
      <p:pic>
        <p:nvPicPr>
          <p:cNvPr id="4" name="Content Placeholder 3" descr="ProcessModel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928973" y="2133600"/>
            <a:ext cx="5243227" cy="1858962"/>
          </a:xfrm>
        </p:spPr>
      </p:pic>
      <p:pic>
        <p:nvPicPr>
          <p:cNvPr id="5" name="Picture 4" descr="ControlNoiseCovarianc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1526701" y="4419600"/>
            <a:ext cx="3806190" cy="704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160020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velocity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1600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Turn-rate</a:t>
            </a:r>
            <a:endParaRPr lang="en-US" dirty="0"/>
          </a:p>
        </p:txBody>
      </p:sp>
      <p:cxnSp>
        <p:nvCxnSpPr>
          <p:cNvPr id="9" name="Straight Arrow Connector 8"/>
          <p:cNvCxnSpPr>
            <a:endCxn id="6" idx="2"/>
          </p:cNvCxnSpPr>
          <p:nvPr/>
        </p:nvCxnSpPr>
        <p:spPr>
          <a:xfrm rot="16200000" flipV="1">
            <a:off x="3771900" y="20955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4676656" y="2242066"/>
            <a:ext cx="54506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0"/>
          </p:cNvCxnSpPr>
          <p:nvPr/>
        </p:nvCxnSpPr>
        <p:spPr>
          <a:xfrm rot="5400000">
            <a:off x="3216674" y="4206477"/>
            <a:ext cx="42624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StabilizingNoiseUnmodelledNois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1572279" y="5486400"/>
            <a:ext cx="4066521" cy="6230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91200" y="525780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Stabilizing noise added to </a:t>
            </a:r>
            <a:r>
              <a:rPr lang="en-US" dirty="0" err="1" smtClean="0"/>
              <a:t>cov</a:t>
            </a:r>
            <a:r>
              <a:rPr lang="en-US" dirty="0" smtClean="0"/>
              <a:t>. of robot pose for </a:t>
            </a:r>
            <a:r>
              <a:rPr lang="en-US" dirty="0" err="1" smtClean="0"/>
              <a:t>Unmodelled</a:t>
            </a:r>
            <a:r>
              <a:rPr lang="en-US" dirty="0" smtClean="0"/>
              <a:t> Process noise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SLAM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Relative Position between observations</a:t>
            </a:r>
          </a:p>
          <a:p>
            <a:endParaRPr lang="en-US" dirty="0" smtClean="0"/>
          </a:p>
          <a:p>
            <a:r>
              <a:rPr lang="en-US" dirty="0" smtClean="0"/>
              <a:t>SLAM as a Least-squares problem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X_re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990600" y="2209800"/>
            <a:ext cx="2710543" cy="685800"/>
          </a:xfrm>
          <a:prstGeom prst="rect">
            <a:avLst/>
          </a:prstGeom>
        </p:spPr>
      </p:pic>
      <p:pic>
        <p:nvPicPr>
          <p:cNvPr id="5" name="Picture 4" descr="iSAM_nois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096000" y="2286000"/>
            <a:ext cx="1581897" cy="488950"/>
          </a:xfrm>
          <a:prstGeom prst="rect">
            <a:avLst/>
          </a:prstGeom>
        </p:spPr>
      </p:pic>
      <p:pic>
        <p:nvPicPr>
          <p:cNvPr id="6" name="Picture 5" descr="AllRobotPose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80848" y="3168650"/>
            <a:ext cx="4319752" cy="869950"/>
          </a:xfrm>
          <a:prstGeom prst="rect">
            <a:avLst/>
          </a:prstGeom>
        </p:spPr>
      </p:pic>
      <p:pic>
        <p:nvPicPr>
          <p:cNvPr id="7" name="Picture 6" descr="LeastSquares_iSAM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09600" y="4038600"/>
            <a:ext cx="5105400" cy="1680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Incremental SLAM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part is the Process Innovation: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Odometry</a:t>
            </a:r>
            <a:r>
              <a:rPr lang="en-US" dirty="0" smtClean="0"/>
              <a:t> Prediction error</a:t>
            </a:r>
            <a:endParaRPr lang="en-US" dirty="0"/>
          </a:p>
        </p:txBody>
      </p:sp>
      <p:pic>
        <p:nvPicPr>
          <p:cNvPr id="5" name="Picture 4" descr="process_innovation_gamma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38199" y="2209800"/>
            <a:ext cx="5554133" cy="609600"/>
          </a:xfrm>
          <a:prstGeom prst="rect">
            <a:avLst/>
          </a:prstGeom>
        </p:spPr>
      </p:pic>
      <p:pic>
        <p:nvPicPr>
          <p:cNvPr id="6" name="Picture 5" descr="Process_Innovation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514600" y="2762250"/>
            <a:ext cx="3478696" cy="666750"/>
          </a:xfrm>
          <a:prstGeom prst="rect">
            <a:avLst/>
          </a:prstGeom>
        </p:spPr>
      </p:pic>
      <p:pic>
        <p:nvPicPr>
          <p:cNvPr id="7" name="Picture 6" descr="X_re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114800" y="3810000"/>
            <a:ext cx="2710543" cy="68580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838199" y="3657600"/>
            <a:ext cx="2057400" cy="1143000"/>
          </a:xfrm>
          <a:prstGeom prst="wedgeEllipseCallout">
            <a:avLst>
              <a:gd name="adj1" fmla="val 56039"/>
              <a:gd name="adj2" fmla="val -9402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Callout 8"/>
          <p:cNvSpPr/>
          <p:nvPr/>
        </p:nvSpPr>
        <p:spPr>
          <a:xfrm>
            <a:off x="838199" y="3657600"/>
            <a:ext cx="2057400" cy="1143000"/>
          </a:xfrm>
          <a:prstGeom prst="wedgeEllipseCallout">
            <a:avLst>
              <a:gd name="adj1" fmla="val 124371"/>
              <a:gd name="adj2" fmla="val -946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Jacobians</a:t>
            </a:r>
            <a:r>
              <a:rPr lang="en-US" dirty="0" smtClean="0"/>
              <a:t> of Relative position equation</a:t>
            </a:r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3048000" y="3886200"/>
            <a:ext cx="1143000" cy="5334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OdometryNois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1553817" y="5638800"/>
            <a:ext cx="2713383" cy="68580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5993296" y="5715000"/>
            <a:ext cx="2057400" cy="1143000"/>
          </a:xfrm>
          <a:prstGeom prst="wedgeEllipseCallout">
            <a:avLst>
              <a:gd name="adj1" fmla="val -176132"/>
              <a:gd name="adj2" fmla="val -1786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Callout 12"/>
          <p:cNvSpPr/>
          <p:nvPr/>
        </p:nvSpPr>
        <p:spPr>
          <a:xfrm>
            <a:off x="5993296" y="5715000"/>
            <a:ext cx="2057400" cy="1143000"/>
          </a:xfrm>
          <a:prstGeom prst="wedgeEllipseCallout">
            <a:avLst>
              <a:gd name="adj1" fmla="val -142742"/>
              <a:gd name="adj2" fmla="val -3103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 guess of the robot poses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iSAM</a:t>
            </a:r>
            <a:r>
              <a:rPr lang="en-US" dirty="0" smtClean="0"/>
              <a:t> </a:t>
            </a:r>
            <a:r>
              <a:rPr lang="en-US" dirty="0" err="1" smtClean="0"/>
              <a:t>contd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second part is the Observation Innovation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Measurement prediction error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ObservationInnovation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914399" y="2286000"/>
            <a:ext cx="6179127" cy="609600"/>
          </a:xfrm>
          <a:prstGeom prst="rect">
            <a:avLst/>
          </a:prstGeom>
        </p:spPr>
      </p:pic>
      <p:pic>
        <p:nvPicPr>
          <p:cNvPr id="5" name="Picture 4" descr="ObservationInnovation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2668814" y="2971800"/>
            <a:ext cx="2893786" cy="55245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1174950" y="3638597"/>
            <a:ext cx="2057400" cy="1143000"/>
          </a:xfrm>
          <a:prstGeom prst="wedgeEllipseCallout">
            <a:avLst>
              <a:gd name="adj1" fmla="val 49439"/>
              <a:gd name="adj2" fmla="val -7935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Callout 6"/>
          <p:cNvSpPr/>
          <p:nvPr/>
        </p:nvSpPr>
        <p:spPr>
          <a:xfrm>
            <a:off x="1174950" y="3638597"/>
            <a:ext cx="2057400" cy="1143000"/>
          </a:xfrm>
          <a:prstGeom prst="wedgeEllipseCallout">
            <a:avLst>
              <a:gd name="adj1" fmla="val 101464"/>
              <a:gd name="adj2" fmla="val -792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Jacobians</a:t>
            </a:r>
            <a:r>
              <a:rPr lang="en-US" dirty="0" smtClean="0"/>
              <a:t> of Observation Equation</a:t>
            </a:r>
            <a:endParaRPr lang="en-US" dirty="0"/>
          </a:p>
        </p:txBody>
      </p:sp>
      <p:sp>
        <p:nvSpPr>
          <p:cNvPr id="8" name="Striped Right Arrow 7"/>
          <p:cNvSpPr/>
          <p:nvPr/>
        </p:nvSpPr>
        <p:spPr>
          <a:xfrm>
            <a:off x="3352800" y="4114800"/>
            <a:ext cx="1143000" cy="533400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eneralObservationModel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343400" y="3886200"/>
            <a:ext cx="2879039" cy="838201"/>
          </a:xfrm>
          <a:prstGeom prst="rect">
            <a:avLst/>
          </a:prstGeom>
        </p:spPr>
      </p:pic>
      <p:pic>
        <p:nvPicPr>
          <p:cNvPr id="10" name="Picture 9" descr="MeasurementPredictionError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2648150" y="4876800"/>
            <a:ext cx="3084576" cy="838200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5993296" y="5715000"/>
            <a:ext cx="2057400" cy="1143000"/>
          </a:xfrm>
          <a:prstGeom prst="wedgeEllipseCallout">
            <a:avLst>
              <a:gd name="adj1" fmla="val -86058"/>
              <a:gd name="adj2" fmla="val -7435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Intial</a:t>
            </a:r>
            <a:r>
              <a:rPr lang="en-US" dirty="0" smtClean="0"/>
              <a:t> guess of the feature observed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Solve a </a:t>
            </a:r>
            <a:r>
              <a:rPr lang="en-US" dirty="0" err="1" smtClean="0"/>
              <a:t>Linearized</a:t>
            </a:r>
            <a:r>
              <a:rPr lang="en-US" dirty="0" smtClean="0"/>
              <a:t> Least Squares Problem:</a:t>
            </a:r>
            <a:endParaRPr lang="en-US" dirty="0"/>
          </a:p>
        </p:txBody>
      </p:sp>
      <p:pic>
        <p:nvPicPr>
          <p:cNvPr id="4" name="Content Placeholder 3" descr="LinearizedMinimizationProblem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914400" y="1447800"/>
            <a:ext cx="6818770" cy="2230439"/>
          </a:xfrm>
        </p:spPr>
      </p:pic>
      <p:pic>
        <p:nvPicPr>
          <p:cNvPr id="5" name="Picture 4" descr="NoiseCovariances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343400" y="3962400"/>
            <a:ext cx="4203290" cy="685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41148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Noise </a:t>
            </a:r>
            <a:r>
              <a:rPr lang="en-US" dirty="0" err="1" smtClean="0"/>
              <a:t>covariances</a:t>
            </a:r>
            <a:r>
              <a:rPr lang="en-US" dirty="0" smtClean="0"/>
              <a:t> can be expressed as :</a:t>
            </a:r>
            <a:endParaRPr lang="en-US" dirty="0"/>
          </a:p>
        </p:txBody>
      </p:sp>
      <p:pic>
        <p:nvPicPr>
          <p:cNvPr id="7" name="Picture 6" descr="LeastSquaresMinimiz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2286000" y="4800600"/>
            <a:ext cx="3698240" cy="121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91200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contains the </a:t>
            </a:r>
            <a:r>
              <a:rPr lang="en-US" dirty="0" err="1" smtClean="0"/>
              <a:t>jacobians</a:t>
            </a:r>
            <a:r>
              <a:rPr lang="en-US" dirty="0" smtClean="0"/>
              <a:t>, </a:t>
            </a:r>
            <a:r>
              <a:rPr lang="en-US" dirty="0" err="1" smtClean="0"/>
              <a:t>b</a:t>
            </a:r>
            <a:r>
              <a:rPr lang="en-US" dirty="0" smtClean="0"/>
              <a:t> contains the innovations. Repeatedly solve the </a:t>
            </a:r>
            <a:r>
              <a:rPr lang="en-US" dirty="0" err="1" smtClean="0"/>
              <a:t>linearized</a:t>
            </a:r>
            <a:r>
              <a:rPr lang="en-US" dirty="0" smtClean="0"/>
              <a:t> least squares process until the solution has converged until       is  &lt; Threshold</a:t>
            </a:r>
            <a:endParaRPr lang="en-US" dirty="0"/>
          </a:p>
        </p:txBody>
      </p:sp>
      <p:pic>
        <p:nvPicPr>
          <p:cNvPr id="10" name="Picture 9" descr="Delta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019800" y="6096000"/>
            <a:ext cx="292100" cy="350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684</Words>
  <Application>Microsoft Macintosh PowerPoint</Application>
  <PresentationFormat>On-screen Show (4:3)</PresentationFormat>
  <Paragraphs>92</Paragraphs>
  <Slides>20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Active SLAM in Structured Environments</vt:lpstr>
      <vt:lpstr>Active SLAM Problem Definition</vt:lpstr>
      <vt:lpstr>Line Representation</vt:lpstr>
      <vt:lpstr>Observation Model</vt:lpstr>
      <vt:lpstr>Process Model</vt:lpstr>
      <vt:lpstr>Incremental SLAM</vt:lpstr>
      <vt:lpstr>Incremental SLAM contd…</vt:lpstr>
      <vt:lpstr>iSAM contd…</vt:lpstr>
      <vt:lpstr>Solve a Linearized Least Squares Problem:</vt:lpstr>
      <vt:lpstr>Data-Association</vt:lpstr>
      <vt:lpstr>Trajectory Planning (1)- MPC</vt:lpstr>
      <vt:lpstr>Trajectory Planning (1) contd…</vt:lpstr>
      <vt:lpstr>Line segment prediction</vt:lpstr>
      <vt:lpstr>Trajectory Planning (2) - Attractor</vt:lpstr>
      <vt:lpstr>Reference Point for Exploration</vt:lpstr>
      <vt:lpstr>Reference Point for Localization and Mapping</vt:lpstr>
      <vt:lpstr>Simulation Results</vt:lpstr>
      <vt:lpstr>Comparison of MPC+A, MPC and RS</vt:lpstr>
      <vt:lpstr>Experimental Results</vt:lpstr>
      <vt:lpstr>Loop and Timing characteristics</vt:lpstr>
    </vt:vector>
  </TitlesOfParts>
  <Company>None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Active SLAM in Structured Environments</dc:title>
  <dc:creator>Arvind</dc:creator>
  <cp:lastModifiedBy>Arvind</cp:lastModifiedBy>
  <cp:revision>138</cp:revision>
  <dcterms:created xsi:type="dcterms:W3CDTF">2011-03-23T07:33:14Z</dcterms:created>
  <dcterms:modified xsi:type="dcterms:W3CDTF">2011-03-23T20:48:39Z</dcterms:modified>
</cp:coreProperties>
</file>